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62" r:id="rId6"/>
    <p:sldId id="264" r:id="rId7"/>
    <p:sldId id="269" r:id="rId8"/>
    <p:sldId id="271" r:id="rId9"/>
    <p:sldId id="273" r:id="rId10"/>
    <p:sldId id="274" r:id="rId11"/>
    <p:sldId id="263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8AF83-A306-42E2-A042-DA5B48CDAA85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B9912-D69E-47A2-AAD3-A68DDF392D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http://www.timetolive.ru/images/upload/image/2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5368" y="2465512"/>
            <a:ext cx="568863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8229600" cy="2016224"/>
          </a:xfrm>
        </p:spPr>
        <p:txBody>
          <a:bodyPr>
            <a:prstTxWarp prst="textDeflateBottom">
              <a:avLst/>
            </a:prstTxWarp>
            <a:normAutofit/>
            <a:scene3d>
              <a:camera prst="isometricOffAxis1Righ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uk-UA" sz="6000" dirty="0" smtClean="0">
                <a:solidFill>
                  <a:schemeClr val="bg1"/>
                </a:solidFill>
              </a:rPr>
              <a:t>СТОП – </a:t>
            </a:r>
            <a:r>
              <a:rPr lang="uk-UA" sz="6000" dirty="0" err="1" smtClean="0">
                <a:solidFill>
                  <a:schemeClr val="bg1"/>
                </a:solidFill>
              </a:rPr>
              <a:t>Конфл</a:t>
            </a:r>
            <a:r>
              <a:rPr lang="ru-RU" sz="6000" dirty="0" smtClean="0">
                <a:solidFill>
                  <a:schemeClr val="bg1"/>
                </a:solidFill>
              </a:rPr>
              <a:t>икт!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861048"/>
            <a:ext cx="3060848" cy="17526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Подготовлено: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п</a:t>
            </a:r>
            <a:r>
              <a:rPr lang="ru-RU" dirty="0" smtClean="0">
                <a:solidFill>
                  <a:srgbClr val="C00000"/>
                </a:solidFill>
              </a:rPr>
              <a:t>рактическим психологом </a:t>
            </a:r>
            <a:r>
              <a:rPr lang="ru-RU" dirty="0" err="1" smtClean="0">
                <a:solidFill>
                  <a:srgbClr val="C00000"/>
                </a:solidFill>
              </a:rPr>
              <a:t>Покотиловской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оош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uk-UA" dirty="0" smtClean="0">
                <a:solidFill>
                  <a:srgbClr val="C00000"/>
                </a:solidFill>
              </a:rPr>
              <a:t>№2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Костиной Л.В.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такое конфликт?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Конфликт </a:t>
            </a:r>
            <a:r>
              <a:rPr lang="ru-RU" dirty="0" smtClean="0">
                <a:solidFill>
                  <a:schemeClr val="bg1"/>
                </a:solidFill>
              </a:rPr>
              <a:t>(от лат. </a:t>
            </a:r>
            <a:r>
              <a:rPr lang="ru-RU" dirty="0" err="1" smtClean="0">
                <a:solidFill>
                  <a:schemeClr val="bg1"/>
                </a:solidFill>
              </a:rPr>
              <a:t>Conflictus</a:t>
            </a:r>
            <a:r>
              <a:rPr lang="ru-RU" dirty="0" smtClean="0">
                <a:solidFill>
                  <a:schemeClr val="bg1"/>
                </a:solidFill>
              </a:rPr>
              <a:t> столкновение) есть форма выражения противоречий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 smtClean="0"/>
          </a:p>
          <a:p>
            <a:r>
              <a:rPr lang="ru-RU" b="1" dirty="0" smtClean="0">
                <a:solidFill>
                  <a:schemeClr val="bg1"/>
                </a:solidFill>
              </a:rPr>
              <a:t>Конфликт </a:t>
            </a:r>
            <a:r>
              <a:rPr lang="ru-RU" dirty="0" smtClean="0">
                <a:solidFill>
                  <a:schemeClr val="bg1"/>
                </a:solidFill>
              </a:rPr>
              <a:t>– это взаимодействие двух и более субъектов, имеющих взаимодействующие цели и реализующие их один в ущерб другому (или один за счёт другого).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Конфликты – это спор, ссора, скандал, в которых стороны не скупятся на взаимные упрёки и оскорбления.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Самое страшное в конфликте – это чувства, которые испытывают люди друг к другу.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Страх, злоба, обида, ненависть – главные чувства конфликтов.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delta-tc.in.ua/wp-content/uploads/2013/07/1348465849_deti_b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23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6048672" cy="1570186"/>
          </a:xfrm>
        </p:spPr>
        <p:txBody>
          <a:bodyPr>
            <a:prstTxWarp prst="textCanUp">
              <a:avLst/>
            </a:prstTxWarp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причины конфликтов родителей с подростками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prstTxWarp prst="textWave2">
              <a:avLst/>
            </a:prstTxWarp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 </a:t>
            </a:r>
            <a:r>
              <a:rPr lang="ru-RU" dirty="0" smtClean="0">
                <a:solidFill>
                  <a:srgbClr val="FF0000"/>
                </a:solidFill>
              </a:rPr>
              <a:t>что и против чего ведёт борьбу ребёнок в переходном возрасте?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5" descr="http://megdunami.com/images/original/megdunami/assets/images/prs/rss/8d9ede434d7eead3f9a379635e6e1f3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3" y="2132856"/>
            <a:ext cx="6825759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5" name="il_fi" descr="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844824"/>
            <a:ext cx="1600200" cy="192405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il_fi" descr="pages-RGRRwLHMm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628800"/>
            <a:ext cx="1876425" cy="1981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3960440" cy="2722314"/>
          </a:xfrm>
          <a:solidFill>
            <a:srgbClr val="FF0066"/>
          </a:solidFill>
          <a:effectLst/>
        </p:spPr>
        <p:txBody>
          <a:bodyPr>
            <a:prstTxWarp prst="textDeflate">
              <a:avLst/>
            </a:prstTxWarp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Стратегия выхода из конфликтной ситуации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AutoShape 6"/>
          <p:cNvSpPr>
            <a:spLocks noGrp="1" noChangeArrowheads="1"/>
          </p:cNvSpPr>
          <p:nvPr>
            <p:ph idx="1"/>
          </p:nvPr>
        </p:nvSpPr>
        <p:spPr bwMode="auto">
          <a:xfrm>
            <a:off x="323528" y="260648"/>
            <a:ext cx="2314600" cy="2016224"/>
          </a:xfrm>
          <a:prstGeom prst="smileyFace">
            <a:avLst>
              <a:gd name="adj" fmla="val -1148"/>
            </a:avLst>
          </a:prstGeom>
          <a:solidFill>
            <a:srgbClr val="FFFF00"/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Стиль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конкуренции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 или соперничества</a:t>
            </a: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827584" y="4365104"/>
            <a:ext cx="2520280" cy="2016224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Стиль </a:t>
            </a:r>
            <a:endParaRPr kumimoji="1" lang="ru-RU" altLang="ru-RU" sz="1800" dirty="0" smtClean="0">
              <a:solidFill>
                <a:srgbClr val="FF0000"/>
              </a:solidFill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 smtClean="0">
                <a:solidFill>
                  <a:srgbClr val="FF0000"/>
                </a:solidFill>
              </a:rPr>
              <a:t>сотрудничества</a:t>
            </a:r>
            <a:endParaRPr kumimoji="1" lang="ru-RU" altLang="ru-RU" sz="1800" dirty="0">
              <a:solidFill>
                <a:srgbClr val="FF0000"/>
              </a:solidFill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6156176" y="4365104"/>
            <a:ext cx="2483768" cy="2087563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 smtClean="0">
                <a:solidFill>
                  <a:srgbClr val="FF0000"/>
                </a:solidFill>
              </a:rPr>
              <a:t>Стиль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 smtClean="0">
                <a:solidFill>
                  <a:srgbClr val="FF0000"/>
                </a:solidFill>
              </a:rPr>
              <a:t> </a:t>
            </a:r>
            <a:r>
              <a:rPr kumimoji="1" lang="ru-RU" altLang="ru-RU" sz="1800" dirty="0">
                <a:solidFill>
                  <a:srgbClr val="FF0000"/>
                </a:solidFill>
              </a:rPr>
              <a:t>компромисса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3491880" y="2852936"/>
            <a:ext cx="2519635" cy="2016125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Стиль уклонения,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 избегания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6876256" y="332656"/>
            <a:ext cx="2267744" cy="2087562"/>
          </a:xfrm>
          <a:prstGeom prst="smileyFace">
            <a:avLst>
              <a:gd name="adj" fmla="val -4366"/>
            </a:avLst>
          </a:prstGeom>
          <a:solidFill>
            <a:srgbClr val="FFFF00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Стиль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ru-RU" altLang="ru-RU" sz="1800" dirty="0">
                <a:solidFill>
                  <a:srgbClr val="FF0000"/>
                </a:solidFill>
              </a:rPr>
              <a:t>приспособления</a:t>
            </a:r>
          </a:p>
        </p:txBody>
      </p:sp>
      <p:pic>
        <p:nvPicPr>
          <p:cNvPr id="3074" name="Picture 2" descr="C:\Users\админ\Desktop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2622600" cy="206712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6" descr="AG00316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772816"/>
            <a:ext cx="1519238" cy="2438400"/>
          </a:xfrm>
          <a:prstGeom prst="rect">
            <a:avLst/>
          </a:prstGeom>
          <a:noFill/>
        </p:spPr>
      </p:pic>
      <p:pic>
        <p:nvPicPr>
          <p:cNvPr id="3075" name="Picture 3" descr="C:\Users\админ\Desktop\родит собр. конфлікт 08.12.16\конфликт\1352376597_konflikt_v_organizatsi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941168"/>
            <a:ext cx="2809106" cy="1439377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oubleWave1">
              <a:avLst/>
            </a:prstTxWarp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Главные способности </a:t>
            </a:r>
            <a:r>
              <a:rPr lang="ru-RU" dirty="0" smtClean="0">
                <a:solidFill>
                  <a:srgbClr val="FF0000"/>
                </a:solidFill>
              </a:rPr>
              <a:t>в конфликте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Способность </a:t>
            </a:r>
            <a:r>
              <a:rPr lang="ru-RU" dirty="0" smtClean="0">
                <a:solidFill>
                  <a:schemeClr val="bg1"/>
                </a:solidFill>
              </a:rPr>
              <a:t>к конфронтации - объяснению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Это — умение: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Отстаивать свою позицию открыто, “лицом к лицу”;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Стремление оценивать саму конфликтную ситуацию, ее содержание, а не человеческие качества своего партнера;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Стремление к сохранению личностных отношений всех участников конфликта.</a:t>
            </a:r>
          </a:p>
          <a:p>
            <a:endParaRPr lang="ru-RU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7596336" y="4509120"/>
          <a:ext cx="1033462" cy="1944688"/>
        </p:xfrm>
        <a:graphic>
          <a:graphicData uri="http://schemas.openxmlformats.org/presentationml/2006/ole">
            <p:oleObj spid="_x0000_s1027" name="Clip" r:id="rId3" imgW="1728788" imgH="3252788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6"/>
          <p:cNvSpPr>
            <a:spLocks noChangeArrowheads="1"/>
          </p:cNvSpPr>
          <p:nvPr/>
        </p:nvSpPr>
        <p:spPr bwMode="auto">
          <a:xfrm>
            <a:off x="304800" y="381000"/>
            <a:ext cx="8458200" cy="12954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660033"/>
              </a:solidFill>
              <a:latin typeface="Garamond" pitchFamily="18" charset="0"/>
            </a:endParaRPr>
          </a:p>
        </p:txBody>
      </p:sp>
      <p:sp>
        <p:nvSpPr>
          <p:cNvPr id="16387" name="WordArt 17"/>
          <p:cNvSpPr>
            <a:spLocks noChangeArrowheads="1" noChangeShapeType="1" noTextEdit="1"/>
          </p:cNvSpPr>
          <p:nvPr/>
        </p:nvSpPr>
        <p:spPr bwMode="auto">
          <a:xfrm>
            <a:off x="609600" y="685800"/>
            <a:ext cx="8001000" cy="6985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23181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Причины конфликтов в подростковой среде</a:t>
            </a:r>
          </a:p>
        </p:txBody>
      </p:sp>
      <p:sp>
        <p:nvSpPr>
          <p:cNvPr id="16388" name="AutoShape 19"/>
          <p:cNvSpPr>
            <a:spLocks noChangeArrowheads="1"/>
          </p:cNvSpPr>
          <p:nvPr/>
        </p:nvSpPr>
        <p:spPr bwMode="auto">
          <a:xfrm>
            <a:off x="228600" y="1905000"/>
            <a:ext cx="3048000" cy="1828800"/>
          </a:xfrm>
          <a:prstGeom prst="hexagon">
            <a:avLst>
              <a:gd name="adj" fmla="val 41667"/>
              <a:gd name="vf" fmla="val 115470"/>
            </a:avLst>
          </a:prstGeom>
          <a:gradFill rotWithShape="1">
            <a:gsLst>
              <a:gs pos="0">
                <a:srgbClr val="FF9999"/>
              </a:gs>
              <a:gs pos="100000">
                <a:srgbClr val="993366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9999"/>
              </a:solidFill>
              <a:latin typeface="Garamond" pitchFamily="18" charset="0"/>
            </a:endParaRPr>
          </a:p>
        </p:txBody>
      </p:sp>
      <p:sp>
        <p:nvSpPr>
          <p:cNvPr id="16389" name="AutoShape 20"/>
          <p:cNvSpPr>
            <a:spLocks noChangeArrowheads="1"/>
          </p:cNvSpPr>
          <p:nvPr/>
        </p:nvSpPr>
        <p:spPr bwMode="auto">
          <a:xfrm>
            <a:off x="76200" y="4419600"/>
            <a:ext cx="3505200" cy="1828800"/>
          </a:xfrm>
          <a:prstGeom prst="hexagon">
            <a:avLst>
              <a:gd name="adj" fmla="val 47917"/>
              <a:gd name="vf" fmla="val 115470"/>
            </a:avLst>
          </a:prstGeom>
          <a:gradFill rotWithShape="1">
            <a:gsLst>
              <a:gs pos="0">
                <a:srgbClr val="FF9999"/>
              </a:gs>
              <a:gs pos="100000">
                <a:srgbClr val="993366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9999"/>
              </a:solidFill>
              <a:latin typeface="Garamond" pitchFamily="18" charset="0"/>
            </a:endParaRPr>
          </a:p>
        </p:txBody>
      </p:sp>
      <p:sp>
        <p:nvSpPr>
          <p:cNvPr id="16390" name="AutoShape 21"/>
          <p:cNvSpPr>
            <a:spLocks noChangeArrowheads="1"/>
          </p:cNvSpPr>
          <p:nvPr/>
        </p:nvSpPr>
        <p:spPr bwMode="auto">
          <a:xfrm>
            <a:off x="5029200" y="4419600"/>
            <a:ext cx="3962400" cy="1981200"/>
          </a:xfrm>
          <a:prstGeom prst="hexagon">
            <a:avLst>
              <a:gd name="adj" fmla="val 50000"/>
              <a:gd name="vf" fmla="val 115470"/>
            </a:avLst>
          </a:prstGeom>
          <a:gradFill rotWithShape="1">
            <a:gsLst>
              <a:gs pos="0">
                <a:srgbClr val="FF9999"/>
              </a:gs>
              <a:gs pos="100000">
                <a:srgbClr val="993366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9999"/>
              </a:solidFill>
              <a:latin typeface="Garamond" pitchFamily="18" charset="0"/>
            </a:endParaRPr>
          </a:p>
        </p:txBody>
      </p:sp>
      <p:sp>
        <p:nvSpPr>
          <p:cNvPr id="16391" name="AutoShape 22"/>
          <p:cNvSpPr>
            <a:spLocks noChangeArrowheads="1"/>
          </p:cNvSpPr>
          <p:nvPr/>
        </p:nvSpPr>
        <p:spPr bwMode="auto">
          <a:xfrm>
            <a:off x="2819400" y="3124200"/>
            <a:ext cx="3048000" cy="1828800"/>
          </a:xfrm>
          <a:prstGeom prst="hexagon">
            <a:avLst>
              <a:gd name="adj" fmla="val 41667"/>
              <a:gd name="vf" fmla="val 115470"/>
            </a:avLst>
          </a:prstGeom>
          <a:gradFill rotWithShape="1">
            <a:gsLst>
              <a:gs pos="0">
                <a:srgbClr val="FF9999"/>
              </a:gs>
              <a:gs pos="100000">
                <a:srgbClr val="993366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9999"/>
              </a:solidFill>
              <a:latin typeface="Garamond" pitchFamily="18" charset="0"/>
            </a:endParaRPr>
          </a:p>
        </p:txBody>
      </p:sp>
      <p:sp>
        <p:nvSpPr>
          <p:cNvPr id="16392" name="AutoShape 23"/>
          <p:cNvSpPr>
            <a:spLocks noChangeArrowheads="1"/>
          </p:cNvSpPr>
          <p:nvPr/>
        </p:nvSpPr>
        <p:spPr bwMode="auto">
          <a:xfrm>
            <a:off x="5410200" y="1905000"/>
            <a:ext cx="3581400" cy="1828800"/>
          </a:xfrm>
          <a:prstGeom prst="hexagon">
            <a:avLst>
              <a:gd name="adj" fmla="val 48958"/>
              <a:gd name="vf" fmla="val 115470"/>
            </a:avLst>
          </a:prstGeom>
          <a:gradFill rotWithShape="1">
            <a:gsLst>
              <a:gs pos="0">
                <a:srgbClr val="FF9999"/>
              </a:gs>
              <a:gs pos="100000">
                <a:srgbClr val="993366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9999"/>
              </a:solidFill>
              <a:latin typeface="Garamond" pitchFamily="18" charset="0"/>
            </a:endParaRPr>
          </a:p>
        </p:txBody>
      </p:sp>
      <p:sp>
        <p:nvSpPr>
          <p:cNvPr id="16393" name="WordArt 24"/>
          <p:cNvSpPr>
            <a:spLocks noChangeArrowheads="1" noChangeShapeType="1" noTextEdit="1"/>
          </p:cNvSpPr>
          <p:nvPr/>
        </p:nvSpPr>
        <p:spPr bwMode="auto">
          <a:xfrm>
            <a:off x="533400" y="2133600"/>
            <a:ext cx="2362200" cy="10699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Борьба </a:t>
            </a:r>
          </a:p>
          <a:p>
            <a:pPr algn="ctr"/>
            <a:r>
              <a:rPr lang="ru-RU" sz="3600" b="1" kern="10" dirty="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за лидерство</a:t>
            </a:r>
          </a:p>
        </p:txBody>
      </p:sp>
      <p:sp>
        <p:nvSpPr>
          <p:cNvPr id="16394" name="WordArt 25"/>
          <p:cNvSpPr>
            <a:spLocks noChangeArrowheads="1" noChangeShapeType="1" noTextEdit="1"/>
          </p:cNvSpPr>
          <p:nvPr/>
        </p:nvSpPr>
        <p:spPr bwMode="auto">
          <a:xfrm>
            <a:off x="6096000" y="2286000"/>
            <a:ext cx="2362200" cy="914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Психологическая </a:t>
            </a:r>
          </a:p>
          <a:p>
            <a:pPr algn="ctr"/>
            <a:r>
              <a:rPr lang="ru-RU" sz="3600" b="1" kern="10" dirty="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несовместимость</a:t>
            </a:r>
          </a:p>
        </p:txBody>
      </p:sp>
      <p:sp>
        <p:nvSpPr>
          <p:cNvPr id="16395" name="WordArt 26"/>
          <p:cNvSpPr>
            <a:spLocks noChangeArrowheads="1" noChangeShapeType="1" noTextEdit="1"/>
          </p:cNvSpPr>
          <p:nvPr/>
        </p:nvSpPr>
        <p:spPr bwMode="auto">
          <a:xfrm>
            <a:off x="5410200" y="5181600"/>
            <a:ext cx="3276600" cy="914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Ущемление достоинства </a:t>
            </a:r>
          </a:p>
          <a:p>
            <a:pPr algn="ctr"/>
            <a:r>
              <a:rPr lang="ru-RU" sz="3600" b="1" kern="1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или амбиций</a:t>
            </a:r>
          </a:p>
        </p:txBody>
      </p:sp>
      <p:sp>
        <p:nvSpPr>
          <p:cNvPr id="16396" name="WordArt 27"/>
          <p:cNvSpPr>
            <a:spLocks noChangeArrowheads="1" noChangeShapeType="1" noTextEdit="1"/>
          </p:cNvSpPr>
          <p:nvPr/>
        </p:nvSpPr>
        <p:spPr bwMode="auto">
          <a:xfrm>
            <a:off x="609600" y="4800600"/>
            <a:ext cx="2438400" cy="10668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Неподтверждение</a:t>
            </a:r>
          </a:p>
          <a:p>
            <a:pPr algn="ctr"/>
            <a:r>
              <a:rPr lang="ru-RU" sz="3600" b="1" kern="1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ролевых ожиданий</a:t>
            </a:r>
          </a:p>
        </p:txBody>
      </p:sp>
      <p:sp>
        <p:nvSpPr>
          <p:cNvPr id="16397" name="WordArt 28"/>
          <p:cNvSpPr>
            <a:spLocks noChangeArrowheads="1" noChangeShapeType="1" noTextEdit="1"/>
          </p:cNvSpPr>
          <p:nvPr/>
        </p:nvSpPr>
        <p:spPr bwMode="auto">
          <a:xfrm>
            <a:off x="3276600" y="3657600"/>
            <a:ext cx="2209800" cy="9175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Примитивный</a:t>
            </a:r>
          </a:p>
          <a:p>
            <a:pPr algn="ctr"/>
            <a:r>
              <a:rPr lang="ru-RU" sz="3600" b="1" kern="10">
                <a:ln w="6350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Times New Roman"/>
                <a:cs typeface="Times New Roman"/>
              </a:rPr>
              <a:t>тип общения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1066800" y="838200"/>
            <a:ext cx="7391400" cy="1066800"/>
          </a:xfrm>
          <a:prstGeom prst="rect">
            <a:avLst/>
          </a:prstGeom>
        </p:spPr>
        <p:txBody>
          <a:bodyPr wrap="none" fromWordArt="1">
            <a:prstTxWarp prst="textDoubleWave1">
              <a:avLst/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Разрешение конфликта</a:t>
            </a:r>
          </a:p>
        </p:txBody>
      </p:sp>
      <p:sp>
        <p:nvSpPr>
          <p:cNvPr id="17411" name="AutoShape 4"/>
          <p:cNvSpPr>
            <a:spLocks noChangeArrowheads="1"/>
          </p:cNvSpPr>
          <p:nvPr/>
        </p:nvSpPr>
        <p:spPr bwMode="auto">
          <a:xfrm>
            <a:off x="4724400" y="2895600"/>
            <a:ext cx="3962400" cy="2667000"/>
          </a:xfrm>
          <a:prstGeom prst="flowChartMultidocument">
            <a:avLst/>
          </a:prstGeom>
          <a:solidFill>
            <a:srgbClr val="FF3300"/>
          </a:solidFill>
          <a:ln w="28575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660033"/>
              </a:solidFill>
              <a:latin typeface="Garamond" pitchFamily="18" charset="0"/>
            </a:endParaRPr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>
            <a:off x="381000" y="3048000"/>
            <a:ext cx="3962400" cy="2667000"/>
          </a:xfrm>
          <a:prstGeom prst="flowChartMultidocument">
            <a:avLst/>
          </a:prstGeom>
          <a:solidFill>
            <a:srgbClr val="FF3300"/>
          </a:solidFill>
          <a:ln w="28575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993366"/>
              </a:solidFill>
              <a:latin typeface="Garamond" pitchFamily="18" charset="0"/>
            </a:endParaRP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 rot="1651513">
            <a:off x="2514600" y="1981200"/>
            <a:ext cx="304800" cy="914400"/>
          </a:xfrm>
          <a:prstGeom prst="down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57150" cmpd="thinThick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 rot="-1301549">
            <a:off x="5638800" y="2057400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57150" cmpd="thinThick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WordArt 9"/>
          <p:cNvSpPr>
            <a:spLocks noChangeArrowheads="1" noChangeShapeType="1" noTextEdit="1"/>
          </p:cNvSpPr>
          <p:nvPr/>
        </p:nvSpPr>
        <p:spPr bwMode="auto">
          <a:xfrm>
            <a:off x="304800" y="4038600"/>
            <a:ext cx="3267075" cy="68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9639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Конструктивное</a:t>
            </a:r>
          </a:p>
        </p:txBody>
      </p:sp>
      <p:sp>
        <p:nvSpPr>
          <p:cNvPr id="20490" name="WordArt 10"/>
          <p:cNvSpPr>
            <a:spLocks noChangeArrowheads="1" noChangeShapeType="1" noTextEdit="1"/>
          </p:cNvSpPr>
          <p:nvPr/>
        </p:nvSpPr>
        <p:spPr bwMode="auto">
          <a:xfrm>
            <a:off x="4648200" y="3810000"/>
            <a:ext cx="3267075" cy="68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9639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Деструктивное</a:t>
            </a:r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>
            <a:off x="762000" y="1828800"/>
            <a:ext cx="7848600" cy="0"/>
          </a:xfrm>
          <a:prstGeom prst="line">
            <a:avLst/>
          </a:prstGeom>
          <a:noFill/>
          <a:ln w="76200" cmpd="tri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6" grpId="0" animBg="1"/>
      <p:bldP spid="20487" grpId="0" animBg="1"/>
      <p:bldP spid="20489" grpId="0" animBg="1"/>
      <p:bldP spid="204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152400" y="457200"/>
            <a:ext cx="3571875" cy="68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9639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Конструктивное</a:t>
            </a:r>
          </a:p>
        </p:txBody>
      </p:sp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5334000" y="381000"/>
            <a:ext cx="3267075" cy="68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Деструктивное</a:t>
            </a: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609600" y="1447800"/>
            <a:ext cx="2895600" cy="1295400"/>
          </a:xfrm>
          <a:prstGeom prst="flowChartPunchedTap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path path="rect">
              <a:fillToRect l="50000" t="50000" r="50000" b="50000"/>
            </a:path>
          </a:gradFill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1143000" y="1752600"/>
            <a:ext cx="1905000" cy="6858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Юмор</a:t>
            </a: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457200" y="2819400"/>
            <a:ext cx="3124200" cy="1143000"/>
          </a:xfrm>
          <a:prstGeom prst="flowChartPunchedTap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path path="rect">
              <a:fillToRect l="50000" t="50000" r="50000" b="50000"/>
            </a:path>
          </a:gradFill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457200" y="4038600"/>
            <a:ext cx="3124200" cy="1295400"/>
          </a:xfrm>
          <a:prstGeom prst="flowChartPunchedTap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path path="rect">
              <a:fillToRect l="50000" t="50000" r="50000" b="50000"/>
            </a:path>
          </a:gradFill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381000" y="5334000"/>
            <a:ext cx="3124200" cy="1295400"/>
          </a:xfrm>
          <a:prstGeom prst="flowChartPunchedTap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path path="rect">
              <a:fillToRect l="50000" t="50000" r="50000" b="50000"/>
            </a:path>
          </a:gradFill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1" name="WordArt 9"/>
          <p:cNvSpPr>
            <a:spLocks noChangeArrowheads="1" noChangeShapeType="1" noTextEdit="1"/>
          </p:cNvSpPr>
          <p:nvPr/>
        </p:nvSpPr>
        <p:spPr bwMode="auto">
          <a:xfrm>
            <a:off x="990600" y="3048000"/>
            <a:ext cx="2209800" cy="6858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Уступка</a:t>
            </a:r>
          </a:p>
        </p:txBody>
      </p:sp>
      <p:sp>
        <p:nvSpPr>
          <p:cNvPr id="18442" name="WordArt 10"/>
          <p:cNvSpPr>
            <a:spLocks noChangeArrowheads="1" noChangeShapeType="1" noTextEdit="1"/>
          </p:cNvSpPr>
          <p:nvPr/>
        </p:nvSpPr>
        <p:spPr bwMode="auto">
          <a:xfrm>
            <a:off x="838200" y="4419600"/>
            <a:ext cx="2590800" cy="6858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Компромисс</a:t>
            </a:r>
          </a:p>
        </p:txBody>
      </p:sp>
      <p:sp>
        <p:nvSpPr>
          <p:cNvPr id="18443" name="WordArt 11"/>
          <p:cNvSpPr>
            <a:spLocks noChangeArrowheads="1" noChangeShapeType="1" noTextEdit="1"/>
          </p:cNvSpPr>
          <p:nvPr/>
        </p:nvSpPr>
        <p:spPr bwMode="auto">
          <a:xfrm>
            <a:off x="685800" y="5638800"/>
            <a:ext cx="2667000" cy="6858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Сотрудничество</a:t>
            </a:r>
          </a:p>
        </p:txBody>
      </p:sp>
      <p:sp>
        <p:nvSpPr>
          <p:cNvPr id="18444" name="AutoShape 12" descr="Папирус"/>
          <p:cNvSpPr>
            <a:spLocks noChangeArrowheads="1"/>
          </p:cNvSpPr>
          <p:nvPr/>
        </p:nvSpPr>
        <p:spPr bwMode="auto">
          <a:xfrm>
            <a:off x="4800600" y="1524000"/>
            <a:ext cx="3962400" cy="914400"/>
          </a:xfrm>
          <a:prstGeom prst="flowChartPunchedCard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 cmpd="thinThick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5" name="WordArt 13"/>
          <p:cNvSpPr>
            <a:spLocks noChangeArrowheads="1" noChangeShapeType="1" noTextEdit="1"/>
          </p:cNvSpPr>
          <p:nvPr/>
        </p:nvSpPr>
        <p:spPr bwMode="auto">
          <a:xfrm>
            <a:off x="5334000" y="1752600"/>
            <a:ext cx="3228975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Угрозы, насилие</a:t>
            </a:r>
          </a:p>
        </p:txBody>
      </p:sp>
      <p:sp>
        <p:nvSpPr>
          <p:cNvPr id="18446" name="AutoShape 16" descr="Папирус"/>
          <p:cNvSpPr>
            <a:spLocks noChangeArrowheads="1"/>
          </p:cNvSpPr>
          <p:nvPr/>
        </p:nvSpPr>
        <p:spPr bwMode="auto">
          <a:xfrm>
            <a:off x="4800600" y="2743200"/>
            <a:ext cx="3962400" cy="914400"/>
          </a:xfrm>
          <a:prstGeom prst="flowChartPunchedCard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 cmpd="thinThick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7" name="AutoShape 17" descr="Папирус"/>
          <p:cNvSpPr>
            <a:spLocks noChangeArrowheads="1"/>
          </p:cNvSpPr>
          <p:nvPr/>
        </p:nvSpPr>
        <p:spPr bwMode="auto">
          <a:xfrm>
            <a:off x="4800600" y="4114800"/>
            <a:ext cx="3962400" cy="914400"/>
          </a:xfrm>
          <a:prstGeom prst="flowChartPunchedCard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 cmpd="thinThick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8" name="AutoShape 18" descr="Папирус"/>
          <p:cNvSpPr>
            <a:spLocks noChangeArrowheads="1"/>
          </p:cNvSpPr>
          <p:nvPr/>
        </p:nvSpPr>
        <p:spPr bwMode="auto">
          <a:xfrm>
            <a:off x="4724400" y="5410200"/>
            <a:ext cx="3962400" cy="914400"/>
          </a:xfrm>
          <a:prstGeom prst="flowChartPunchedCard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 cmpd="thinThick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9" name="WordArt 19"/>
          <p:cNvSpPr>
            <a:spLocks noChangeArrowheads="1" noChangeShapeType="1" noTextEdit="1"/>
          </p:cNvSpPr>
          <p:nvPr/>
        </p:nvSpPr>
        <p:spPr bwMode="auto">
          <a:xfrm>
            <a:off x="5181600" y="3048000"/>
            <a:ext cx="3228975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Грубость, унижение</a:t>
            </a:r>
          </a:p>
        </p:txBody>
      </p:sp>
      <p:sp>
        <p:nvSpPr>
          <p:cNvPr id="18450" name="WordArt 20"/>
          <p:cNvSpPr>
            <a:spLocks noChangeArrowheads="1" noChangeShapeType="1" noTextEdit="1"/>
          </p:cNvSpPr>
          <p:nvPr/>
        </p:nvSpPr>
        <p:spPr bwMode="auto">
          <a:xfrm>
            <a:off x="5257800" y="4343400"/>
            <a:ext cx="3228975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Разрыв отношений</a:t>
            </a:r>
          </a:p>
        </p:txBody>
      </p:sp>
      <p:sp>
        <p:nvSpPr>
          <p:cNvPr id="18451" name="WordArt 21"/>
          <p:cNvSpPr>
            <a:spLocks noChangeArrowheads="1" noChangeShapeType="1" noTextEdit="1"/>
          </p:cNvSpPr>
          <p:nvPr/>
        </p:nvSpPr>
        <p:spPr bwMode="auto">
          <a:xfrm>
            <a:off x="4953000" y="5638800"/>
            <a:ext cx="3657600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Уход от решения проблемы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6490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</a:rPr>
              <a:t>Эмоциональное состояние и развитие наших  детей, их жизнь и счастье напрямую зависят от отношения к ним их родителей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il_fi" descr="784309_broshennyie-deti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5"/>
            <a:ext cx="217449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il_fi" descr="det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365104"/>
            <a:ext cx="2209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il_fi" descr="83074khle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627784" y="4221088"/>
            <a:ext cx="2057400" cy="24384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" name="il_fi" descr="sho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844824"/>
            <a:ext cx="2209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il_fi" descr="shor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086600" y="4293096"/>
            <a:ext cx="2057400" cy="23622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9" name="il_fi" descr="dadd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4149080"/>
            <a:ext cx="2095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il_fi" descr="2919665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3491880" y="2348880"/>
            <a:ext cx="2438400" cy="1857375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  <a:normAutofit fontScale="90000"/>
          </a:bodyPr>
          <a:lstStyle/>
          <a:p>
            <a:r>
              <a:rPr lang="ru-RU" sz="5300" dirty="0" smtClean="0">
                <a:solidFill>
                  <a:srgbClr val="FF0000"/>
                </a:solidFill>
              </a:rPr>
              <a:t>Памятка для родителей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b="1" i="1" u="sng" dirty="0" smtClean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“От любви до ненависти один шаг, от ненависти к любви – километры шагов”.</a:t>
            </a:r>
            <a:endParaRPr lang="ru-RU" dirty="0" smtClean="0">
              <a:ln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4" descr="FAM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708920"/>
            <a:ext cx="4965896" cy="3717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6144"/>
          </a:xfrm>
        </p:spPr>
        <p:txBody>
          <a:bodyPr>
            <a:noAutofit/>
          </a:bodyPr>
          <a:lstStyle/>
          <a:p>
            <a:r>
              <a:rPr lang="ru-RU" altLang="ru-RU" sz="2800" dirty="0" smtClean="0">
                <a:solidFill>
                  <a:srgbClr val="FF0000"/>
                </a:solidFill>
              </a:rPr>
              <a:t>Существует специальная технология общения, приемы которой убедительно демонстрирует американский учёный – психолог Д. Карнеги.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888472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lnSpc>
                <a:spcPct val="120000"/>
              </a:lnSpc>
              <a:buNone/>
              <a:defRPr/>
            </a:pPr>
            <a:r>
              <a:rPr lang="ru-RU" altLang="ru-RU" b="1" i="1" dirty="0" smtClean="0">
                <a:solidFill>
                  <a:schemeClr val="bg1"/>
                </a:solidFill>
              </a:rPr>
              <a:t>1. УЛЫБАЙТЕСЬ! Улыбка обогащает тех, кто ее получает, и не обедняет тех, кто ее дает!</a:t>
            </a:r>
          </a:p>
          <a:p>
            <a:pPr marL="609600" indent="-609600">
              <a:buNone/>
              <a:defRPr/>
            </a:pPr>
            <a:r>
              <a:rPr lang="ru-RU" altLang="ru-RU" b="1" i="1" dirty="0" smtClean="0">
                <a:solidFill>
                  <a:schemeClr val="bg1"/>
                </a:solidFill>
              </a:rPr>
              <a:t>2. Помните, что для человека звук его имени является самым важным звуком в человеческой речи. Как можно чаще обращайтесь к другому человеку по имени.</a:t>
            </a:r>
          </a:p>
          <a:p>
            <a:pPr marL="609600" indent="-609600">
              <a:buNone/>
              <a:defRPr/>
            </a:pPr>
            <a:r>
              <a:rPr lang="ru-RU" altLang="ru-RU" b="1" i="1" dirty="0" smtClean="0">
                <a:solidFill>
                  <a:schemeClr val="bg1"/>
                </a:solidFill>
              </a:rPr>
              <a:t>3. Искренне признавайте в других хорошее.</a:t>
            </a:r>
          </a:p>
          <a:p>
            <a:pPr marL="609600" indent="-609600">
              <a:buNone/>
              <a:defRPr/>
            </a:pPr>
            <a:r>
              <a:rPr lang="ru-RU" altLang="ru-RU" b="1" i="1" dirty="0" smtClean="0">
                <a:solidFill>
                  <a:schemeClr val="bg1"/>
                </a:solidFill>
              </a:rPr>
              <a:t>4. Будьте сердечными в своем одобрении и щедры на похвалы, и люди будут дорожить вашими словами, помнить их в течение всей жизни.</a:t>
            </a:r>
          </a:p>
          <a:p>
            <a:pPr marL="609600" indent="-609600">
              <a:buNone/>
              <a:defRPr/>
            </a:pPr>
            <a:r>
              <a:rPr lang="ru-RU" altLang="ru-RU" b="1" i="1" dirty="0" smtClean="0">
                <a:solidFill>
                  <a:schemeClr val="bg1"/>
                </a:solidFill>
              </a:rPr>
              <a:t>5. Желание понимать другого </a:t>
            </a:r>
            <a:r>
              <a:rPr lang="ru-RU" altLang="ru-RU" b="1" i="1" dirty="0" smtClean="0">
                <a:solidFill>
                  <a:schemeClr val="bg1"/>
                </a:solidFill>
              </a:rPr>
              <a:t>человека</a:t>
            </a:r>
          </a:p>
          <a:p>
            <a:pPr marL="609600" indent="-609600">
              <a:buNone/>
              <a:defRPr/>
            </a:pPr>
            <a:r>
              <a:rPr lang="ru-RU" altLang="ru-RU" b="1" i="1" dirty="0" smtClean="0">
                <a:solidFill>
                  <a:schemeClr val="bg1"/>
                </a:solidFill>
              </a:rPr>
              <a:t> </a:t>
            </a:r>
            <a:r>
              <a:rPr lang="ru-RU" altLang="ru-RU" b="1" i="1" dirty="0" smtClean="0">
                <a:solidFill>
                  <a:schemeClr val="bg1"/>
                </a:solidFill>
              </a:rPr>
              <a:t>порождает сотрудничество.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4" descr="KIDS0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797152"/>
            <a:ext cx="297180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сохраненные данные 5"/>
          <p:cNvSpPr/>
          <p:nvPr/>
        </p:nvSpPr>
        <p:spPr>
          <a:xfrm rot="17533330" flipH="1">
            <a:off x="6979472" y="2566085"/>
            <a:ext cx="1969775" cy="612648"/>
          </a:xfrm>
          <a:prstGeom prst="flowChartOnlineStorag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сохраненные данные 6"/>
          <p:cNvSpPr/>
          <p:nvPr/>
        </p:nvSpPr>
        <p:spPr>
          <a:xfrm rot="14721590" flipH="1">
            <a:off x="811873" y="2677515"/>
            <a:ext cx="1749896" cy="612648"/>
          </a:xfrm>
          <a:prstGeom prst="flowChartOnlineStorag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руглая лента лицом вверх 9"/>
          <p:cNvSpPr/>
          <p:nvPr/>
        </p:nvSpPr>
        <p:spPr>
          <a:xfrm>
            <a:off x="575048" y="260648"/>
            <a:ext cx="8568952" cy="2160240"/>
          </a:xfrm>
          <a:prstGeom prst="ellipseRibbon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сохраненные данные 8"/>
          <p:cNvSpPr/>
          <p:nvPr/>
        </p:nvSpPr>
        <p:spPr>
          <a:xfrm rot="1007108" flipH="1">
            <a:off x="6149792" y="3313554"/>
            <a:ext cx="1800200" cy="720080"/>
          </a:xfrm>
          <a:prstGeom prst="flowChartOnlineStorag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сохраненные данные 7"/>
          <p:cNvSpPr/>
          <p:nvPr/>
        </p:nvSpPr>
        <p:spPr>
          <a:xfrm rot="20231329">
            <a:off x="1596024" y="3321960"/>
            <a:ext cx="1800200" cy="612648"/>
          </a:xfrm>
          <a:prstGeom prst="flowChartOnlineStorag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Спасибо </a:t>
            </a:r>
            <a:r>
              <a:rPr lang="ru-RU" sz="4400" dirty="0" smtClean="0">
                <a:solidFill>
                  <a:srgbClr val="C00000"/>
                </a:solidFill>
              </a:rPr>
              <a:t/>
            </a:r>
            <a:br>
              <a:rPr lang="ru-RU" sz="4400" dirty="0" smtClean="0">
                <a:solidFill>
                  <a:srgbClr val="C00000"/>
                </a:solidFill>
              </a:rPr>
            </a:br>
            <a:r>
              <a:rPr lang="ru-RU" sz="4400" dirty="0" smtClean="0">
                <a:solidFill>
                  <a:srgbClr val="C00000"/>
                </a:solidFill>
              </a:rPr>
              <a:t>за внимание !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prstGeom prst="smileyFace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5" name="Улыбающееся лицо 4"/>
          <p:cNvSpPr/>
          <p:nvPr/>
        </p:nvSpPr>
        <p:spPr>
          <a:xfrm>
            <a:off x="2915816" y="1988840"/>
            <a:ext cx="3672408" cy="3672408"/>
          </a:xfrm>
          <a:prstGeom prst="smileyFac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267744" y="5301208"/>
            <a:ext cx="1922512" cy="72008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292080" y="5301208"/>
            <a:ext cx="2016224" cy="79208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112</TotalTime>
  <Words>386</Words>
  <Application>Microsoft Office PowerPoint</Application>
  <PresentationFormat>Экран (4:3)</PresentationFormat>
  <Paragraphs>67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Апекс</vt:lpstr>
      <vt:lpstr>Microsoft Clip Gallery</vt:lpstr>
      <vt:lpstr>СТОП – Конфликт!</vt:lpstr>
      <vt:lpstr>Что такое конфликт?</vt:lpstr>
      <vt:lpstr>причины конфликтов родителей с подростками</vt:lpstr>
      <vt:lpstr>За что и против чего ведёт борьбу ребёнок в переходном возрасте? </vt:lpstr>
      <vt:lpstr>Стратегия выхода из конфликтной ситуации </vt:lpstr>
      <vt:lpstr>Главные способности в конфликте</vt:lpstr>
      <vt:lpstr>Слайд 7</vt:lpstr>
      <vt:lpstr>Слайд 8</vt:lpstr>
      <vt:lpstr>Слайд 9</vt:lpstr>
      <vt:lpstr>Эмоциональное состояние и развитие наших  детей, их жизнь и счастье напрямую зависят от отношения к ним их родителей</vt:lpstr>
      <vt:lpstr>Памятка для родителей </vt:lpstr>
      <vt:lpstr>Существует специальная технология общения, приемы которой убедительно демонстрирует американский учёный – психолог Д. Карнеги.</vt:lpstr>
      <vt:lpstr>Спасибо  за внимание 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13</cp:revision>
  <dcterms:created xsi:type="dcterms:W3CDTF">2016-12-06T16:29:53Z</dcterms:created>
  <dcterms:modified xsi:type="dcterms:W3CDTF">2016-12-07T17:38:20Z</dcterms:modified>
</cp:coreProperties>
</file>